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notesMasterIdLst>
    <p:notesMasterId r:id="rId14"/>
  </p:notesMasterIdLst>
  <p:handoutMasterIdLst>
    <p:handoutMasterId r:id="rId15"/>
  </p:handoutMasterIdLst>
  <p:sldIdLst>
    <p:sldId id="406" r:id="rId2"/>
    <p:sldId id="404" r:id="rId3"/>
    <p:sldId id="40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</p:sldIdLst>
  <p:sldSz cx="12192000" cy="6858000"/>
  <p:notesSz cx="6858000" cy="9144000"/>
  <p:embeddedFontLst>
    <p:embeddedFont>
      <p:font typeface="나눔스퀘어라운드 ExtraBold" panose="020B0600000101010101" charset="-127"/>
      <p:bold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바른고딕OTF" panose="020B0600000101010101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66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3">
          <p15:clr>
            <a:srgbClr val="A4A3A4"/>
          </p15:clr>
        </p15:guide>
        <p15:guide id="2" pos="7467">
          <p15:clr>
            <a:srgbClr val="A4A3A4"/>
          </p15:clr>
        </p15:guide>
        <p15:guide id="3" pos="209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822">
          <p15:clr>
            <a:srgbClr val="A4A3A4"/>
          </p15:clr>
        </p15:guide>
        <p15:guide id="6" pos="7466">
          <p15:clr>
            <a:srgbClr val="A4A3A4"/>
          </p15:clr>
        </p15:guide>
        <p15:guide id="7" pos="208">
          <p15:clr>
            <a:srgbClr val="A4A3A4"/>
          </p15:clr>
        </p15:guide>
        <p15:guide id="8" orient="horz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A2EA"/>
    <a:srgbClr val="FFFFFF"/>
    <a:srgbClr val="00C8FF"/>
    <a:srgbClr val="EFEFEF"/>
    <a:srgbClr val="182354"/>
    <a:srgbClr val="FFFEF8"/>
    <a:srgbClr val="FF7C80"/>
    <a:srgbClr val="BFBFBF"/>
    <a:srgbClr val="82D9EA"/>
    <a:srgbClr val="2D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1" autoAdjust="0"/>
    <p:restoredTop sz="96400" autoAdjust="0"/>
  </p:normalViewPr>
  <p:slideViewPr>
    <p:cSldViewPr snapToGrid="0" snapToObjects="1" showGuides="1">
      <p:cViewPr>
        <p:scale>
          <a:sx n="125" d="100"/>
          <a:sy n="125" d="100"/>
        </p:scale>
        <p:origin x="516" y="-210"/>
      </p:cViewPr>
      <p:guideLst>
        <p:guide pos="166"/>
        <p:guide pos="7469"/>
        <p:guide pos="3840"/>
        <p:guide orient="horz" pos="191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72"/>
      </p:cViewPr>
      <p:guideLst>
        <p:guide pos="3823"/>
        <p:guide pos="7467"/>
        <p:guide pos="209"/>
        <p:guide orient="horz" pos="2880"/>
        <p:guide pos="3822"/>
        <p:guide pos="7466"/>
        <p:guide pos="208"/>
        <p:guide orient="horz"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8D72-A0E7-45E7-AF42-235DAE58495F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CDA18-E5D4-44AC-9452-7A8D30047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13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DDD42-F6AA-4B71-91B9-3A71EC68BD0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807C4-F269-486A-8E8D-962FB4DC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87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60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5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7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6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807C4-F269-486A-8E8D-962FB4DC94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11868150" y="541932"/>
            <a:ext cx="323850" cy="0"/>
          </a:xfrm>
          <a:prstGeom prst="line">
            <a:avLst/>
          </a:prstGeom>
          <a:ln w="57150">
            <a:solidFill>
              <a:srgbClr val="00A6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1739881" y="296328"/>
            <a:ext cx="426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373E2A1-F02D-455E-8C9B-B1FD5509C68B}" type="slidenum"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pPr algn="ctr"/>
              <a:t>‹#›</a:t>
            </a:fld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0338094" y="6273800"/>
            <a:ext cx="1518944" cy="282754"/>
            <a:chOff x="334963" y="6273800"/>
            <a:chExt cx="1518944" cy="28275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6" r="7126"/>
            <a:stretch/>
          </p:blipFill>
          <p:spPr>
            <a:xfrm>
              <a:off x="1322447" y="6273800"/>
              <a:ext cx="531460" cy="28275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" t="16063" r="3680" b="30971"/>
            <a:stretch/>
          </p:blipFill>
          <p:spPr>
            <a:xfrm>
              <a:off x="334963" y="6301538"/>
              <a:ext cx="488741" cy="225581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037854" y="6385927"/>
              <a:ext cx="71214" cy="71214"/>
              <a:chOff x="-2159000" y="977900"/>
              <a:chExt cx="1066800" cy="106680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H="1">
                <a:off x="-2159000" y="977900"/>
                <a:ext cx="1066800" cy="106680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59000" y="977900"/>
                <a:ext cx="1066800" cy="106680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8463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11868150" y="541932"/>
            <a:ext cx="3238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1739881" y="296328"/>
            <a:ext cx="426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373E2A1-F02D-455E-8C9B-B1FD5509C68B}" type="slidenum">
              <a:rPr lang="ko-KR" altLang="en-US" sz="800" b="1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pPr algn="ctr"/>
              <a:t>‹#›</a:t>
            </a:fld>
            <a:endParaRPr lang="ko-KR" altLang="en-US" sz="800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0338094" y="6273800"/>
            <a:ext cx="1518944" cy="282754"/>
            <a:chOff x="334963" y="6273800"/>
            <a:chExt cx="1518944" cy="28275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6" r="7126"/>
            <a:stretch/>
          </p:blipFill>
          <p:spPr>
            <a:xfrm>
              <a:off x="1322447" y="6273800"/>
              <a:ext cx="531460" cy="28275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" t="16063" r="3680" b="30971"/>
            <a:stretch/>
          </p:blipFill>
          <p:spPr>
            <a:xfrm>
              <a:off x="334963" y="6301538"/>
              <a:ext cx="488741" cy="225581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037854" y="6385927"/>
              <a:ext cx="71214" cy="71214"/>
              <a:chOff x="-2159000" y="977900"/>
              <a:chExt cx="1066800" cy="106680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H="1">
                <a:off x="-2159000" y="977900"/>
                <a:ext cx="1066800" cy="1066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59000" y="977900"/>
                <a:ext cx="1066800" cy="1066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568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2BF-CD55-46DD-9519-C2AD8648FE1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9D25A-BCC5-46CC-8DC0-CFD03D6CE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32BF-CD55-46DD-9519-C2AD8648FE1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9D25A-BCC5-46CC-8DC0-CFD03D6CE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145" y="540385"/>
            <a:ext cx="62443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solidFill>
                  <a:srgbClr val="00C8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5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MS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(Assets Management System)</a:t>
            </a:r>
            <a:endParaRPr lang="en-US" altLang="ko-KR" sz="5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5000" dirty="0" err="1" smtClean="0">
                <a:solidFill>
                  <a:srgbClr val="00C8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</a:t>
            </a:r>
            <a:r>
              <a:rPr lang="ko-KR" altLang="en-US" sz="5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규메뉴</a:t>
            </a:r>
            <a:r>
              <a:rPr lang="ko-KR" altLang="en-US" sz="5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소개서</a:t>
            </a:r>
            <a:endParaRPr lang="en-US" altLang="ko-KR" sz="5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7380" y="2253615"/>
            <a:ext cx="598170" cy="1149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67249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업무 일지 보기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업무일지 건수 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클릭시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 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해당 업무일지를 확인할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4727" y="3991555"/>
            <a:ext cx="1554628" cy="116884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16259" y="3991555"/>
            <a:ext cx="1458044" cy="96210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51030" y="1019746"/>
            <a:ext cx="2383440" cy="946166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6829" y="126203"/>
            <a:ext cx="389423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1.3.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업무일지 통계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업무일지 통계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7" y="611160"/>
            <a:ext cx="7586958" cy="624351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3606" r="2501" b="2783"/>
          <a:stretch/>
        </p:blipFill>
        <p:spPr>
          <a:xfrm>
            <a:off x="8144599" y="1894297"/>
            <a:ext cx="3973314" cy="185387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61866" y="2530214"/>
            <a:ext cx="150630" cy="89593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타원 31"/>
          <p:cNvSpPr>
            <a:spLocks noChangeAspect="1"/>
          </p:cNvSpPr>
          <p:nvPr/>
        </p:nvSpPr>
        <p:spPr bwMode="auto">
          <a:xfrm>
            <a:off x="7831297" y="2408613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20" name="꺾인 연결선 19"/>
          <p:cNvCxnSpPr>
            <a:stCxn id="21" idx="1"/>
          </p:cNvCxnSpPr>
          <p:nvPr/>
        </p:nvCxnSpPr>
        <p:spPr>
          <a:xfrm rot="10800000" flipV="1">
            <a:off x="7383514" y="2575011"/>
            <a:ext cx="1978352" cy="877866"/>
          </a:xfrm>
          <a:prstGeom prst="bentConnector3">
            <a:avLst>
              <a:gd name="adj1" fmla="val 67523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46561" y="655526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10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8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2538" y="575330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mtClean="0"/>
              <a:t>ㄹㄹㄹ</a:t>
            </a:r>
            <a:endParaRPr lang="ko-KR" altLang="en-US" dirty="0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4727" y="3991555"/>
            <a:ext cx="1554628" cy="116884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16259" y="3991555"/>
            <a:ext cx="1458044" cy="96210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 bwMode="auto">
          <a:xfrm>
            <a:off x="8764166" y="1046349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6829" y="126203"/>
            <a:ext cx="389423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1.3.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업무일지 통계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업무일지 통계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8960667" y="980839"/>
            <a:ext cx="3109257" cy="391337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피드백 등록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관리자가 등록한 피드백을 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일일업무일지에서 확인할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총합계 건수 클릭 시 코멘트 입력 텍스트에어리어는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미노출됩니다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8000" y="4406900"/>
            <a:ext cx="723900" cy="15875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9326" y="2821577"/>
            <a:ext cx="3936274" cy="204169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7" y="602269"/>
            <a:ext cx="6606425" cy="620757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40526" y="1471077"/>
            <a:ext cx="6217920" cy="202448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8247" r="5244" b="6851"/>
          <a:stretch/>
        </p:blipFill>
        <p:spPr>
          <a:xfrm>
            <a:off x="8167774" y="1601822"/>
            <a:ext cx="3980389" cy="28050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174715" y="4104888"/>
            <a:ext cx="3590565" cy="202449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 bwMode="auto">
          <a:xfrm>
            <a:off x="7477887" y="1618185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20" name="꺾인 연결선 19"/>
          <p:cNvCxnSpPr>
            <a:stCxn id="21" idx="1"/>
            <a:endCxn id="31" idx="3"/>
          </p:cNvCxnSpPr>
          <p:nvPr/>
        </p:nvCxnSpPr>
        <p:spPr>
          <a:xfrm rot="10800000">
            <a:off x="7158447" y="1572301"/>
            <a:ext cx="1016269" cy="2633812"/>
          </a:xfrm>
          <a:prstGeom prst="bentConnector3">
            <a:avLst>
              <a:gd name="adj1" fmla="val 50000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846561" y="65552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11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57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36830" y="126203"/>
            <a:ext cx="3612224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1.4.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업무일지 아이콘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38" name="직사각형 137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업무일지 아이콘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0" name="직사각형 139"/>
          <p:cNvSpPr>
            <a:spLocks/>
          </p:cNvSpPr>
          <p:nvPr/>
        </p:nvSpPr>
        <p:spPr>
          <a:xfrm>
            <a:off x="8808267" y="828439"/>
            <a:ext cx="3109257" cy="67249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일일업무일지 아이콘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아이콘 클릭을 통해 당일 일일업무일지 메뉴에 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빠르게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>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진입할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4727" y="3991555"/>
            <a:ext cx="1554628" cy="116884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16259" y="3991555"/>
            <a:ext cx="1458044" cy="96210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51030" y="1019746"/>
            <a:ext cx="2383440" cy="946166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448845" y="2131437"/>
            <a:ext cx="1575684" cy="418115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 bwMode="auto">
          <a:xfrm>
            <a:off x="2827788" y="1203994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 bwMode="auto">
          <a:xfrm>
            <a:off x="8657707" y="880948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3" b="82754"/>
          <a:stretch/>
        </p:blipFill>
        <p:spPr>
          <a:xfrm>
            <a:off x="4759123" y="853063"/>
            <a:ext cx="3335840" cy="8324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85442" y="995963"/>
            <a:ext cx="445014" cy="331905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" name="꺾인 연결선 19"/>
          <p:cNvCxnSpPr>
            <a:stCxn id="21" idx="1"/>
          </p:cNvCxnSpPr>
          <p:nvPr/>
        </p:nvCxnSpPr>
        <p:spPr>
          <a:xfrm rot="10800000" flipV="1">
            <a:off x="2786566" y="1161915"/>
            <a:ext cx="2898876" cy="809953"/>
          </a:xfrm>
          <a:prstGeom prst="bentConnector2">
            <a:avLst/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>
            <a:spLocks/>
          </p:cNvSpPr>
          <p:nvPr/>
        </p:nvSpPr>
        <p:spPr>
          <a:xfrm>
            <a:off x="5436498" y="602177"/>
            <a:ext cx="2192359" cy="29238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30000"/>
              </a:lnSpc>
              <a:buFontTx/>
              <a:buNone/>
            </a:pPr>
            <a:r>
              <a:rPr lang="en-US" altLang="ko-KR" sz="1000" b="1" dirty="0" smtClean="0">
                <a:latin typeface="나눔스퀘어_ac ExtraBold" charset="0"/>
                <a:ea typeface="나눔스퀘어_ac ExtraBold" charset="0"/>
              </a:rPr>
              <a:t>AMS </a:t>
            </a:r>
            <a:r>
              <a:rPr lang="ko-KR" altLang="en-US" sz="1000" b="1" dirty="0" err="1" smtClean="0">
                <a:latin typeface="나눔스퀘어_ac ExtraBold" charset="0"/>
                <a:ea typeface="나눔스퀘어_ac ExtraBold" charset="0"/>
              </a:rPr>
              <a:t>최상단</a:t>
            </a:r>
            <a:r>
              <a:rPr lang="ko-KR" altLang="en-US" sz="1000" b="1" dirty="0" smtClean="0">
                <a:latin typeface="나눔스퀘어_ac ExtraBold" charset="0"/>
                <a:ea typeface="나눔스퀘어_ac ExtraBold" charset="0"/>
              </a:rPr>
              <a:t> 일일업무일지 아이콘</a:t>
            </a:r>
            <a:endParaRPr lang="en-US" altLang="ko-KR" sz="1000" b="1" dirty="0" smtClean="0"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4" y="1936415"/>
            <a:ext cx="5171094" cy="48588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46561" y="65552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12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87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553075"/>
            <a:ext cx="12192000" cy="13049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245" y="241300"/>
            <a:ext cx="245237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6245" y="891540"/>
            <a:ext cx="520065" cy="717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61784" y="2502920"/>
            <a:ext cx="6468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rgbClr val="00C8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ko-KR" altLang="en-US" sz="7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일일업무일지</a:t>
            </a:r>
            <a:endParaRPr lang="en-US" altLang="ko-KR" sz="7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606" y="90327"/>
            <a:ext cx="756089" cy="1923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06442" y="6020871"/>
            <a:ext cx="917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1.1.</a:t>
            </a:r>
            <a:r>
              <a:rPr lang="ko-KR" altLang="en-US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일일업무일지   </a:t>
            </a:r>
            <a:r>
              <a:rPr lang="en-US" altLang="ko-KR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b="1" dirty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ko-KR" altLang="en-US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가망 광고주 등록   </a:t>
            </a:r>
            <a:r>
              <a:rPr lang="en-US" altLang="ko-KR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1.3.</a:t>
            </a:r>
            <a:r>
              <a:rPr lang="ko-KR" altLang="en-US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업무일지 통계   </a:t>
            </a:r>
            <a:r>
              <a:rPr lang="en-US" altLang="ko-KR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1.4.</a:t>
            </a:r>
            <a:r>
              <a:rPr lang="ko-KR" altLang="en-US" b="1" dirty="0" smtClean="0">
                <a:solidFill>
                  <a:srgbClr val="12A2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업무일지 아이콘</a:t>
            </a:r>
            <a:endParaRPr lang="en-US" altLang="ko-KR" b="1" dirty="0">
              <a:solidFill>
                <a:srgbClr val="12A2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65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36830" y="126203"/>
            <a:ext cx="1956696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1.1.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일일업무일지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38" name="직사각형 137"/>
          <p:cNvSpPr>
            <a:spLocks/>
          </p:cNvSpPr>
          <p:nvPr/>
        </p:nvSpPr>
        <p:spPr>
          <a:xfrm>
            <a:off x="8755522" y="255824"/>
            <a:ext cx="3386646" cy="31239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일일업무일지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425347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등록 시간 입력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업무 구분 선택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광고주 관리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광고 관리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광고주 커뮤니케이션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세일즈 준비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광고주 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DB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수집 등의 세일즈 준비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컨텍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신규 광고주 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컨텍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가망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가망 광고주 영업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인입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신규 광고주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매체 확장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이탈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이탈 광고주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기타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: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그 외 업무 관련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/>
            </a:r>
            <a:br>
              <a:rPr lang="en-US" altLang="ko-KR" sz="900" dirty="0">
                <a:latin typeface="나눔스퀘어_ac ExtraBold" charset="0"/>
                <a:ea typeface="나눔스퀘어_ac ExtraBold" charset="0"/>
              </a:rPr>
            </a:br>
            <a:r>
              <a:rPr lang="ko-KR" altLang="en-US" sz="1100" b="1" dirty="0" err="1" smtClean="0">
                <a:latin typeface="나눔스퀘어_ac ExtraBold" charset="0"/>
                <a:ea typeface="나눔스퀘어_ac ExtraBold" charset="0"/>
              </a:rPr>
              <a:t>광고주명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 입력</a:t>
            </a: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광고주명을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검색할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defTabSz="508000">
              <a:lnSpc>
                <a:spcPct val="130000"/>
              </a:lnSpc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업무일지 내용 입력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구분자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‘/’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를 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통해 내용과 소요 시간을 구분하여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입력할 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-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당일 건만 등록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수정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삭제할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7" name="타원 146"/>
          <p:cNvSpPr>
            <a:spLocks noChangeAspect="1"/>
          </p:cNvSpPr>
          <p:nvPr/>
        </p:nvSpPr>
        <p:spPr bwMode="auto">
          <a:xfrm>
            <a:off x="8619227" y="1588472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1" name="타원 150"/>
          <p:cNvSpPr>
            <a:spLocks noChangeAspect="1"/>
          </p:cNvSpPr>
          <p:nvPr/>
        </p:nvSpPr>
        <p:spPr bwMode="auto">
          <a:xfrm>
            <a:off x="8624840" y="3243964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3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8" name="타원 157"/>
          <p:cNvSpPr>
            <a:spLocks noChangeAspect="1"/>
          </p:cNvSpPr>
          <p:nvPr/>
        </p:nvSpPr>
        <p:spPr bwMode="auto">
          <a:xfrm>
            <a:off x="8624840" y="3804613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4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2" y="584221"/>
            <a:ext cx="6880920" cy="6270454"/>
          </a:xfrm>
          <a:prstGeom prst="rect">
            <a:avLst/>
          </a:prstGeom>
        </p:spPr>
      </p:pic>
      <p:sp>
        <p:nvSpPr>
          <p:cNvPr id="123" name="타원 122"/>
          <p:cNvSpPr>
            <a:spLocks noChangeAspect="1"/>
          </p:cNvSpPr>
          <p:nvPr/>
        </p:nvSpPr>
        <p:spPr bwMode="auto">
          <a:xfrm>
            <a:off x="1083654" y="1667118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2" name="타원 141"/>
          <p:cNvSpPr>
            <a:spLocks noChangeAspect="1"/>
          </p:cNvSpPr>
          <p:nvPr/>
        </p:nvSpPr>
        <p:spPr bwMode="auto">
          <a:xfrm>
            <a:off x="1512099" y="3468262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 bwMode="auto">
          <a:xfrm>
            <a:off x="2405854" y="1676950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3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7" name="타원 156"/>
          <p:cNvSpPr>
            <a:spLocks noChangeAspect="1"/>
          </p:cNvSpPr>
          <p:nvPr/>
        </p:nvSpPr>
        <p:spPr bwMode="auto">
          <a:xfrm>
            <a:off x="4753015" y="1680340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4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73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28931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가망 광고주 표시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가망 광고주는 </a:t>
            </a:r>
            <a:r>
              <a:rPr lang="ko-KR" altLang="en-US" sz="900" dirty="0" err="1">
                <a:latin typeface="나눔스퀘어_ac ExtraBold" charset="0"/>
                <a:ea typeface="나눔스퀘어_ac ExtraBold" charset="0"/>
              </a:rPr>
              <a:t>광고주명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 앞에 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>‘(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가망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>)’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으로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표시됩니다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등록되지 않은 가망 광고주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등록되지 않은 가망 광고주 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입력시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안내 문구가 노출됩니다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defTabSz="508000">
              <a:lnSpc>
                <a:spcPct val="130000"/>
              </a:lnSpc>
            </a:pP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/>
            </a:r>
            <a:br>
              <a:rPr lang="en-US" altLang="ko-KR" sz="900" dirty="0">
                <a:latin typeface="나눔스퀘어_ac ExtraBold" charset="0"/>
                <a:ea typeface="나눔스퀘어_ac ExtraBold" charset="0"/>
              </a:rPr>
            </a:br>
            <a:r>
              <a:rPr lang="ko-KR" altLang="en-US" sz="1100" b="1" dirty="0">
                <a:latin typeface="나눔스퀘어_ac ExtraBold" charset="0"/>
                <a:ea typeface="나눔스퀘어_ac ExtraBold" charset="0"/>
              </a:rPr>
              <a:t>행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 추가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해당 행 삭제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당일 업무 일지만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수정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삭제할 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수 있습니다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defTabSz="508000">
              <a:lnSpc>
                <a:spcPct val="130000"/>
              </a:lnSpc>
            </a:pP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해당 일자의 업무일지 내역 조회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7" name="타원 146"/>
          <p:cNvSpPr>
            <a:spLocks noChangeAspect="1"/>
          </p:cNvSpPr>
          <p:nvPr/>
        </p:nvSpPr>
        <p:spPr bwMode="auto">
          <a:xfrm>
            <a:off x="8619227" y="1765835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1" name="타원 150"/>
          <p:cNvSpPr>
            <a:spLocks noChangeAspect="1"/>
          </p:cNvSpPr>
          <p:nvPr/>
        </p:nvSpPr>
        <p:spPr bwMode="auto">
          <a:xfrm>
            <a:off x="8624840" y="2520825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3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8" name="타원 157"/>
          <p:cNvSpPr>
            <a:spLocks noChangeAspect="1"/>
          </p:cNvSpPr>
          <p:nvPr/>
        </p:nvSpPr>
        <p:spPr bwMode="auto">
          <a:xfrm>
            <a:off x="8624840" y="2923151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4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>
            <a:spLocks noChangeAspect="1"/>
          </p:cNvSpPr>
          <p:nvPr/>
        </p:nvSpPr>
        <p:spPr bwMode="auto">
          <a:xfrm>
            <a:off x="8624840" y="3491066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5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36830" y="126203"/>
            <a:ext cx="1956696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1.1.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일일업무일지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8755522" y="255824"/>
            <a:ext cx="3386646" cy="31239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일일업무일지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0" y="609875"/>
            <a:ext cx="6768367" cy="61981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68288" y="3553352"/>
            <a:ext cx="6429819" cy="240979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0800000">
            <a:off x="2529556" y="3809486"/>
            <a:ext cx="1468373" cy="189898"/>
          </a:xfrm>
          <a:prstGeom prst="bentConnector3">
            <a:avLst>
              <a:gd name="adj1" fmla="val 100051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/>
          <p:cNvSpPr>
            <a:spLocks noChangeAspect="1"/>
          </p:cNvSpPr>
          <p:nvPr/>
        </p:nvSpPr>
        <p:spPr bwMode="auto">
          <a:xfrm>
            <a:off x="2529555" y="1996787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2" name="타원 141"/>
          <p:cNvSpPr>
            <a:spLocks noChangeAspect="1"/>
          </p:cNvSpPr>
          <p:nvPr/>
        </p:nvSpPr>
        <p:spPr bwMode="auto">
          <a:xfrm>
            <a:off x="2336636" y="2420105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 bwMode="auto">
          <a:xfrm>
            <a:off x="3761831" y="3826578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3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 bwMode="auto">
          <a:xfrm>
            <a:off x="6768526" y="1614222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4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2" name="타원 31"/>
          <p:cNvSpPr>
            <a:spLocks noChangeAspect="1"/>
          </p:cNvSpPr>
          <p:nvPr/>
        </p:nvSpPr>
        <p:spPr bwMode="auto">
          <a:xfrm>
            <a:off x="4330236" y="4702751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5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46555" y="1626294"/>
            <a:ext cx="47000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시간 </a:t>
            </a:r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분</a:t>
            </a:r>
            <a:endParaRPr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56259" y="1821225"/>
            <a:ext cx="47000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시간 </a:t>
            </a:r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분</a:t>
            </a:r>
            <a:endParaRPr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6419" y="2016156"/>
            <a:ext cx="47000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시간 </a:t>
            </a:r>
            <a:r>
              <a:rPr lang="en-US" altLang="ko-KR" sz="5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500" b="1" dirty="0" smtClean="0">
                <a:solidFill>
                  <a:schemeClr val="bg1">
                    <a:lumMod val="50000"/>
                  </a:schemeClr>
                </a:solidFill>
              </a:rPr>
              <a:t>분</a:t>
            </a:r>
            <a:endParaRPr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1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 bwMode="auto">
          <a:xfrm>
            <a:off x="10044035" y="9120004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3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35" y="1336276"/>
            <a:ext cx="4917060" cy="2228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35" y="3884948"/>
            <a:ext cx="4917060" cy="16361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7267259" y="5041937"/>
            <a:ext cx="4623811" cy="240979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74480" y="2990606"/>
            <a:ext cx="2503063" cy="352818"/>
          </a:xfrm>
          <a:prstGeom prst="rect">
            <a:avLst/>
          </a:prstGeom>
          <a:ln w="19050">
            <a:solidFill>
              <a:srgbClr val="12A2EA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C8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/>
          <p:cNvSpPr>
            <a:spLocks/>
          </p:cNvSpPr>
          <p:nvPr/>
        </p:nvSpPr>
        <p:spPr>
          <a:xfrm>
            <a:off x="7045070" y="1049271"/>
            <a:ext cx="1423813" cy="25231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en-US" altLang="ko-KR" sz="900" b="1" dirty="0" smtClean="0">
                <a:latin typeface="나눔스퀘어_ac ExtraBold" charset="0"/>
                <a:ea typeface="나눔스퀘어_ac ExtraBold" charset="0"/>
              </a:rPr>
              <a:t>W</a:t>
            </a:r>
            <a:r>
              <a:rPr lang="ko-KR" altLang="en-US" sz="900" b="1" dirty="0" smtClean="0">
                <a:latin typeface="나눔스퀘어_ac ExtraBold" charset="0"/>
                <a:ea typeface="나눔스퀘어_ac ExtraBold" charset="0"/>
              </a:rPr>
              <a:t>아이콘 </a:t>
            </a:r>
            <a:r>
              <a:rPr lang="en-US" altLang="ko-KR" sz="900" b="1" dirty="0" smtClean="0">
                <a:latin typeface="나눔스퀘어_ac ExtraBold" charset="0"/>
                <a:ea typeface="나눔스퀘어_ac ExtraBold" charset="0"/>
              </a:rPr>
              <a:t>&gt; </a:t>
            </a:r>
            <a:r>
              <a:rPr lang="ko-KR" altLang="en-US" sz="900" b="1" dirty="0" smtClean="0">
                <a:latin typeface="나눔스퀘어_ac ExtraBold" charset="0"/>
                <a:ea typeface="나눔스퀘어_ac ExtraBold" charset="0"/>
              </a:rPr>
              <a:t>새 관리</a:t>
            </a:r>
            <a:endParaRPr lang="en-US" altLang="ko-KR" sz="600" dirty="0" smtClean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7045069" y="3606906"/>
            <a:ext cx="2363974" cy="25231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en-US" altLang="ko-KR" sz="900" b="1" dirty="0" smtClean="0">
                <a:latin typeface="나눔스퀘어_ac ExtraBold" charset="0"/>
                <a:ea typeface="나눔스퀘어_ac ExtraBold" charset="0"/>
              </a:rPr>
              <a:t>Work Desk</a:t>
            </a:r>
            <a:r>
              <a:rPr lang="ko-KR" altLang="en-US" sz="900" b="1" dirty="0" smtClean="0">
                <a:latin typeface="나눔스퀘어_ac ExtraBold" charset="0"/>
                <a:ea typeface="나눔스퀘어_ac ExtraBold" charset="0"/>
              </a:rPr>
              <a:t> </a:t>
            </a:r>
            <a:r>
              <a:rPr lang="en-US" altLang="ko-KR" sz="900" b="1" dirty="0" smtClean="0">
                <a:latin typeface="나눔스퀘어_ac ExtraBold" charset="0"/>
                <a:ea typeface="나눔스퀘어_ac ExtraBold" charset="0"/>
              </a:rPr>
              <a:t>&gt; </a:t>
            </a:r>
            <a:r>
              <a:rPr lang="ko-KR" altLang="en-US" sz="900" b="1" dirty="0" smtClean="0">
                <a:latin typeface="나눔스퀘어_ac ExtraBold" charset="0"/>
                <a:ea typeface="나눔스퀘어_ac ExtraBold" charset="0"/>
              </a:rPr>
              <a:t>업무관리 등록</a:t>
            </a:r>
            <a:endParaRPr lang="en-US" altLang="ko-KR" sz="600" dirty="0" smtClean="0">
              <a:latin typeface="나눔스퀘어_ac ExtraBold" charset="0"/>
              <a:ea typeface="나눔스퀘어_ac ExtraBold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942137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>
            <a:spLocks/>
          </p:cNvSpPr>
          <p:nvPr/>
        </p:nvSpPr>
        <p:spPr>
          <a:xfrm>
            <a:off x="7045069" y="762895"/>
            <a:ext cx="2637316" cy="31239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기존 등록 메뉴를 통해서 등록 가능</a:t>
            </a: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45" name="직사각형 44"/>
          <p:cNvSpPr>
            <a:spLocks/>
          </p:cNvSpPr>
          <p:nvPr/>
        </p:nvSpPr>
        <p:spPr>
          <a:xfrm>
            <a:off x="7371825" y="5649470"/>
            <a:ext cx="4370095" cy="12926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등록 시간 입력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기존 등록 메뉴에서 등록한 시간이 입력되고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>, </a:t>
            </a:r>
            <a:r>
              <a:rPr lang="ko-KR" altLang="en-US" sz="900" dirty="0">
                <a:latin typeface="나눔스퀘어_ac ExtraBold" charset="0"/>
                <a:ea typeface="나눔스퀘어_ac ExtraBold" charset="0"/>
              </a:rPr>
              <a:t>수정 가능합니다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</a:p>
          <a:p>
            <a:pPr indent="0" defTabSz="508000">
              <a:lnSpc>
                <a:spcPct val="130000"/>
              </a:lnSpc>
              <a:buFontTx/>
              <a:buNone/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err="1" smtClean="0">
                <a:latin typeface="나눔스퀘어_ac ExtraBold" charset="0"/>
                <a:ea typeface="나눔스퀘어_ac ExtraBold" charset="0"/>
              </a:rPr>
              <a:t>업무구분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 기본 등록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‘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광고주 관리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’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로 기본 등록되고 변경 가능합니다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/>
            </a:r>
            <a:br>
              <a:rPr lang="en-US" altLang="ko-KR" sz="900" dirty="0">
                <a:latin typeface="나눔스퀘어_ac ExtraBold" charset="0"/>
                <a:ea typeface="나눔스퀘어_ac ExtraBold" charset="0"/>
              </a:rPr>
            </a:b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46" name="타원 45"/>
          <p:cNvSpPr>
            <a:spLocks noChangeAspect="1"/>
          </p:cNvSpPr>
          <p:nvPr/>
        </p:nvSpPr>
        <p:spPr bwMode="auto">
          <a:xfrm>
            <a:off x="7173358" y="5706835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 bwMode="auto">
          <a:xfrm>
            <a:off x="7176326" y="6278317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36830" y="126203"/>
            <a:ext cx="1956696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1.1.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일일업무일지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8755522" y="255824"/>
            <a:ext cx="3386646" cy="31239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일일업무일지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" y="612377"/>
            <a:ext cx="6856495" cy="6226358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27" idx="1"/>
          </p:cNvCxnSpPr>
          <p:nvPr/>
        </p:nvCxnSpPr>
        <p:spPr>
          <a:xfrm rot="10800000">
            <a:off x="4221623" y="1999717"/>
            <a:ext cx="3045637" cy="3162711"/>
          </a:xfrm>
          <a:prstGeom prst="bentConnector2">
            <a:avLst/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>
            <a:spLocks noChangeAspect="1"/>
          </p:cNvSpPr>
          <p:nvPr/>
        </p:nvSpPr>
        <p:spPr bwMode="auto">
          <a:xfrm>
            <a:off x="858213" y="1709158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 bwMode="auto">
          <a:xfrm>
            <a:off x="276748" y="1697671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1650" y="3051599"/>
            <a:ext cx="135751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</a:rPr>
              <a:t>내용입력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1 / 30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분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07888" y="5106229"/>
            <a:ext cx="1313005" cy="10510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500" dirty="0" err="1" smtClean="0">
                <a:solidFill>
                  <a:schemeClr val="bg1">
                    <a:lumMod val="50000"/>
                  </a:schemeClr>
                </a:solidFill>
              </a:rPr>
              <a:t>내용입력</a:t>
            </a:r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2 / 30</a:t>
            </a:r>
            <a:r>
              <a:rPr lang="ko-KR" altLang="en-US" sz="500" dirty="0" smtClean="0">
                <a:solidFill>
                  <a:schemeClr val="bg1">
                    <a:lumMod val="50000"/>
                  </a:schemeClr>
                </a:solidFill>
              </a:rPr>
              <a:t>분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꺾인 연결선 27"/>
          <p:cNvCxnSpPr>
            <a:stCxn id="30" idx="1"/>
          </p:cNvCxnSpPr>
          <p:nvPr/>
        </p:nvCxnSpPr>
        <p:spPr>
          <a:xfrm rot="10800000">
            <a:off x="4591050" y="1771651"/>
            <a:ext cx="3583430" cy="1395365"/>
          </a:xfrm>
          <a:prstGeom prst="bentConnector3">
            <a:avLst>
              <a:gd name="adj1" fmla="val 65429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920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36830" y="126203"/>
            <a:ext cx="254400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1.2.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가망 광고주 등록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195284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가망 광고주 등록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등록한 가망 광고주 리스트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r>
              <a:rPr lang="en-US" altLang="ko-KR" sz="900" dirty="0">
                <a:latin typeface="나눔스퀘어_ac ExtraBold" charset="0"/>
                <a:ea typeface="나눔스퀘어_ac ExtraBold" charset="0"/>
              </a:rPr>
              <a:t/>
            </a:r>
            <a:br>
              <a:rPr lang="en-US" altLang="ko-KR" sz="900" dirty="0">
                <a:latin typeface="나눔스퀘어_ac ExtraBold" charset="0"/>
                <a:ea typeface="나눔스퀘어_ac ExtraBold" charset="0"/>
              </a:rPr>
            </a:br>
            <a:endParaRPr lang="en-US" altLang="ko-KR" sz="900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7" name="타원 146"/>
          <p:cNvSpPr>
            <a:spLocks noChangeAspect="1"/>
          </p:cNvSpPr>
          <p:nvPr/>
        </p:nvSpPr>
        <p:spPr bwMode="auto">
          <a:xfrm>
            <a:off x="8619227" y="1813541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일일업무일지</a:t>
            </a: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가망 광고주 등록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" y="637386"/>
            <a:ext cx="6797881" cy="6209674"/>
          </a:xfrm>
          <a:prstGeom prst="rect">
            <a:avLst/>
          </a:prstGeom>
        </p:spPr>
      </p:pic>
      <p:cxnSp>
        <p:nvCxnSpPr>
          <p:cNvPr id="25" name="꺾인 연결선 24"/>
          <p:cNvCxnSpPr/>
          <p:nvPr/>
        </p:nvCxnSpPr>
        <p:spPr>
          <a:xfrm>
            <a:off x="1493414" y="1111470"/>
            <a:ext cx="2718262" cy="553949"/>
          </a:xfrm>
          <a:prstGeom prst="bentConnector3">
            <a:avLst>
              <a:gd name="adj1" fmla="val 100153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/>
          <p:cNvSpPr>
            <a:spLocks noChangeAspect="1"/>
          </p:cNvSpPr>
          <p:nvPr/>
        </p:nvSpPr>
        <p:spPr bwMode="auto">
          <a:xfrm>
            <a:off x="1260425" y="2110509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2" name="타원 141"/>
          <p:cNvSpPr>
            <a:spLocks noChangeAspect="1"/>
          </p:cNvSpPr>
          <p:nvPr/>
        </p:nvSpPr>
        <p:spPr bwMode="auto">
          <a:xfrm>
            <a:off x="1260425" y="2712491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2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348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67249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가망 광고주 상세 정보 입력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나중에 입력할 경우 수정을 통해서 입력할 수 있습니다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defTabSz="508000">
              <a:lnSpc>
                <a:spcPct val="130000"/>
              </a:lnSpc>
            </a:pP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36830" y="126203"/>
            <a:ext cx="254400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1.2.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가망 광고주 등록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일일업무일지</a:t>
            </a: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가망 광고주 등록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1" y="594854"/>
            <a:ext cx="6830984" cy="6270454"/>
          </a:xfrm>
          <a:prstGeom prst="rect">
            <a:avLst/>
          </a:prstGeom>
        </p:spPr>
      </p:pic>
      <p:cxnSp>
        <p:nvCxnSpPr>
          <p:cNvPr id="30" name="꺾인 연결선 29"/>
          <p:cNvCxnSpPr/>
          <p:nvPr/>
        </p:nvCxnSpPr>
        <p:spPr>
          <a:xfrm rot="5400000">
            <a:off x="4897785" y="2643681"/>
            <a:ext cx="796529" cy="550822"/>
          </a:xfrm>
          <a:prstGeom prst="bentConnector3">
            <a:avLst>
              <a:gd name="adj1" fmla="val 99390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/>
          <p:cNvSpPr>
            <a:spLocks noChangeAspect="1"/>
          </p:cNvSpPr>
          <p:nvPr/>
        </p:nvSpPr>
        <p:spPr bwMode="auto">
          <a:xfrm>
            <a:off x="3423220" y="3714923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50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39733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가망 광고주 등록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타 </a:t>
            </a:r>
            <a:r>
              <a:rPr lang="ko-KR" altLang="en-US" sz="1100" b="1" dirty="0" err="1" smtClean="0">
                <a:latin typeface="나눔스퀘어_ac ExtraBold" charset="0"/>
                <a:ea typeface="나눔스퀘어_ac ExtraBold" charset="0"/>
              </a:rPr>
              <a:t>마케터가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 등록한 광고주 등록 시</a:t>
            </a:r>
            <a:endParaRPr lang="en-US" altLang="ko-KR" sz="1100" b="1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해당 광고주 정보가 공유됩니다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.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(</a:t>
            </a:r>
            <a:r>
              <a:rPr lang="ko-KR" altLang="en-US" sz="900" dirty="0" err="1" smtClean="0">
                <a:latin typeface="나눔스퀘어_ac ExtraBold" charset="0"/>
                <a:ea typeface="나눔스퀘어_ac ExtraBold" charset="0"/>
              </a:rPr>
              <a:t>식별자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 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= </a:t>
            </a:r>
            <a:r>
              <a:rPr lang="ko-KR" altLang="en-US" sz="900" dirty="0" smtClean="0">
                <a:latin typeface="나눔스퀘어_ac ExtraBold" charset="0"/>
                <a:ea typeface="나눔스퀘어_ac ExtraBold" charset="0"/>
              </a:rPr>
              <a:t>가망 광고주 전화번호</a:t>
            </a:r>
            <a:r>
              <a:rPr lang="en-US" altLang="ko-KR" sz="900" dirty="0" smtClean="0">
                <a:latin typeface="나눔스퀘어_ac ExtraBold" charset="0"/>
                <a:ea typeface="나눔스퀘어_ac ExtraBold" charset="0"/>
              </a:rPr>
              <a:t>)</a:t>
            </a:r>
            <a:endParaRPr lang="en-US" altLang="ko-KR" sz="900" dirty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27" y="2721360"/>
            <a:ext cx="3995941" cy="14103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68"/>
          <a:stretch/>
        </p:blipFill>
        <p:spPr>
          <a:xfrm>
            <a:off x="9114639" y="1546041"/>
            <a:ext cx="2017187" cy="990738"/>
          </a:xfrm>
          <a:prstGeom prst="rect">
            <a:avLst/>
          </a:prstGeom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36830" y="126203"/>
            <a:ext cx="254400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1.2.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가망 광고주 등록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일일업무일지</a:t>
            </a: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가망 광고주 등록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1" y="584221"/>
            <a:ext cx="6869289" cy="6261852"/>
          </a:xfrm>
          <a:prstGeom prst="rect">
            <a:avLst/>
          </a:prstGeom>
        </p:spPr>
      </p:pic>
      <p:sp>
        <p:nvSpPr>
          <p:cNvPr id="24" name="타원 23"/>
          <p:cNvSpPr>
            <a:spLocks noChangeAspect="1"/>
          </p:cNvSpPr>
          <p:nvPr/>
        </p:nvSpPr>
        <p:spPr bwMode="auto">
          <a:xfrm>
            <a:off x="1732556" y="2618575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10800000" flipV="1">
            <a:off x="6702953" y="2417197"/>
            <a:ext cx="3935894" cy="201378"/>
          </a:xfrm>
          <a:prstGeom prst="bentConnector3">
            <a:avLst>
              <a:gd name="adj1" fmla="val 101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10800000" flipV="1">
            <a:off x="6702953" y="4098169"/>
            <a:ext cx="5152384" cy="218103"/>
          </a:xfrm>
          <a:prstGeom prst="bentConnector3">
            <a:avLst>
              <a:gd name="adj1" fmla="val 154"/>
            </a:avLst>
          </a:prstGeom>
          <a:ln w="19050">
            <a:solidFill>
              <a:srgbClr val="12A2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>
            <a:spLocks/>
          </p:cNvSpPr>
          <p:nvPr/>
        </p:nvSpPr>
        <p:spPr>
          <a:xfrm>
            <a:off x="0" y="584221"/>
            <a:ext cx="12192001" cy="6282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4" name="양쪽 모서리가 둥근 사각형 63"/>
          <p:cNvSpPr/>
          <p:nvPr/>
        </p:nvSpPr>
        <p:spPr>
          <a:xfrm rot="5400000">
            <a:off x="1437044" y="-1337779"/>
            <a:ext cx="392430" cy="32665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36829" y="126203"/>
            <a:ext cx="389423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 dirty="0" smtClean="0">
                <a:solidFill>
                  <a:srgbClr val="00C8FF"/>
                </a:solidFill>
                <a:latin typeface="나눔스퀘어_ac" charset="0"/>
                <a:ea typeface="나눔스퀘어_ac" charset="0"/>
              </a:rPr>
              <a:t>1.3.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charset="0"/>
                <a:ea typeface="나눔스퀘어_ac" charset="0"/>
              </a:rPr>
              <a:t>업무일지 통계</a:t>
            </a:r>
            <a:endParaRPr lang="ko-KR" altLang="en-US" sz="1600" dirty="0">
              <a:solidFill>
                <a:schemeClr val="bg1"/>
              </a:solidFill>
              <a:latin typeface="나눔스퀘어_ac" charset="0"/>
              <a:ea typeface="나눔스퀘어_ac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05" y="85295"/>
            <a:ext cx="758190" cy="193040"/>
          </a:xfrm>
          <a:prstGeom prst="rect">
            <a:avLst/>
          </a:prstGeom>
        </p:spPr>
      </p:pic>
      <p:sp>
        <p:nvSpPr>
          <p:cNvPr id="140" name="직사각형 139"/>
          <p:cNvSpPr>
            <a:spLocks/>
          </p:cNvSpPr>
          <p:nvPr/>
        </p:nvSpPr>
        <p:spPr>
          <a:xfrm>
            <a:off x="8814727" y="1108595"/>
            <a:ext cx="3109257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30000"/>
              </a:lnSpc>
              <a:buFontTx/>
              <a:buNone/>
            </a:pPr>
            <a:r>
              <a:rPr lang="ko-KR" altLang="en-US" sz="1100" b="1" dirty="0" smtClean="0">
                <a:latin typeface="나눔스퀘어_ac ExtraBold" charset="0"/>
                <a:ea typeface="나눔스퀘어_ac ExtraBold" charset="0"/>
              </a:rPr>
              <a:t>리더 권한 이상 사용자에게 별도 메뉴로 노출</a:t>
            </a:r>
            <a:endParaRPr lang="en-US" altLang="ko-KR" sz="1100" b="1" dirty="0" smtClean="0">
              <a:latin typeface="나눔스퀘어_ac ExtraBold" charset="0"/>
              <a:ea typeface="나눔스퀘어_ac ExtraBold" charset="0"/>
            </a:endParaRPr>
          </a:p>
        </p:txBody>
      </p:sp>
      <p:sp>
        <p:nvSpPr>
          <p:cNvPr id="146" name="타원 145"/>
          <p:cNvSpPr>
            <a:spLocks noChangeAspect="1"/>
          </p:cNvSpPr>
          <p:nvPr/>
        </p:nvSpPr>
        <p:spPr bwMode="auto">
          <a:xfrm>
            <a:off x="8616259" y="1165960"/>
            <a:ext cx="195500" cy="195500"/>
          </a:xfrm>
          <a:prstGeom prst="ellipse">
            <a:avLst/>
          </a:prstGeom>
          <a:solidFill>
            <a:srgbClr val="12A2EA"/>
          </a:solidFill>
          <a:ln w="15875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9190" y="6532856"/>
            <a:ext cx="312810" cy="321819"/>
          </a:xfrm>
          <a:prstGeom prst="rect">
            <a:avLst/>
          </a:prstGeom>
          <a:solidFill>
            <a:srgbClr val="18235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094963" y="654428"/>
            <a:ext cx="0" cy="60642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4727" y="3991555"/>
            <a:ext cx="1554628" cy="116884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16259" y="3991555"/>
            <a:ext cx="1458044" cy="96210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51030" y="1019746"/>
            <a:ext cx="2383440" cy="946166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12A2E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8755522" y="255824"/>
            <a:ext cx="3386646" cy="2878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lnSpc>
                <a:spcPct val="130000"/>
              </a:lnSpc>
              <a:buFontTx/>
              <a:buNone/>
            </a:pPr>
            <a:r>
              <a:rPr lang="en-US" altLang="ko-KR" sz="1100" b="1" dirty="0" smtClean="0">
                <a:latin typeface="나눔스퀘어_ac ExtraBold" charset="0"/>
                <a:ea typeface="나눔스퀘어_ac ExtraBold" charset="0"/>
              </a:rPr>
              <a:t>Work Desk&gt;</a:t>
            </a:r>
            <a:r>
              <a:rPr lang="ko-KR" altLang="en-US" sz="1100" b="1" dirty="0" smtClean="0">
                <a:solidFill>
                  <a:srgbClr val="12A2EA"/>
                </a:solidFill>
                <a:latin typeface="나눔스퀘어_ac ExtraBold" charset="0"/>
                <a:ea typeface="나눔스퀘어_ac ExtraBold" charset="0"/>
              </a:rPr>
              <a:t>업무일지 통계</a:t>
            </a:r>
            <a:endParaRPr lang="ko-KR" altLang="en-US" sz="1100" b="1" dirty="0">
              <a:solidFill>
                <a:srgbClr val="12A2EA"/>
              </a:solidFill>
              <a:latin typeface="나눔스퀘어_ac ExtraBold" charset="0"/>
              <a:ea typeface="나눔스퀘어_ac Extra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" y="889021"/>
            <a:ext cx="7993835" cy="5540354"/>
          </a:xfrm>
          <a:prstGeom prst="rect">
            <a:avLst/>
          </a:prstGeom>
        </p:spPr>
      </p:pic>
      <p:sp>
        <p:nvSpPr>
          <p:cNvPr id="19" name="타원 18"/>
          <p:cNvSpPr>
            <a:spLocks noChangeAspect="1"/>
          </p:cNvSpPr>
          <p:nvPr/>
        </p:nvSpPr>
        <p:spPr bwMode="auto">
          <a:xfrm>
            <a:off x="1065654" y="980179"/>
            <a:ext cx="144000" cy="144000"/>
          </a:xfrm>
          <a:prstGeom prst="ellipse">
            <a:avLst/>
          </a:prstGeom>
          <a:solidFill>
            <a:srgbClr val="12A2EA"/>
          </a:solidFill>
          <a:ln w="19050" cap="flat" cmpd="sng" algn="ctr">
            <a:solidFill>
              <a:srgbClr val="12A2EA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pitchFamily="50" charset="-127"/>
              </a:rPr>
              <a:t>1</a:t>
            </a:r>
            <a:endParaRPr kumimoji="1" lang="ko-KR" altLang="en-US" sz="9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24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12A2EA"/>
          </a:solidFill>
        </a:ln>
      </a:spPr>
      <a:bodyPr wrap="square" rtlCol="0" anchor="ctr">
        <a:spAutoFit/>
      </a:bodyPr>
      <a:lstStyle>
        <a:defPPr algn="ctr">
          <a:lnSpc>
            <a:spcPct val="150000"/>
          </a:lnSpc>
          <a:defRPr sz="3600" dirty="0">
            <a:solidFill>
              <a:srgbClr val="12A2EA"/>
            </a:solidFill>
            <a:latin typeface="나눔스퀘어라운드 ExtraBold" panose="020B0600000101010101" pitchFamily="50" charset="-127"/>
            <a:ea typeface="나눔스퀘어라운드 ExtraBold" panose="020B0600000101010101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28977</TotalTime>
  <Pages>40</Pages>
  <Words>430</Words>
  <Characters>0</Characters>
  <Application>Microsoft Office PowerPoint</Application>
  <DocSecurity>0</DocSecurity>
  <PresentationFormat>와이드스크린</PresentationFormat>
  <Lines>0</Lines>
  <Paragraphs>182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나눔스퀘어라운드 ExtraBold</vt:lpstr>
      <vt:lpstr>나눔스퀘어_ac</vt:lpstr>
      <vt:lpstr>Tahoma</vt:lpstr>
      <vt:lpstr>맑은 고딕</vt:lpstr>
      <vt:lpstr>나눔바른고딕OTF</vt:lpstr>
      <vt:lpstr>나눔스퀘어_ac ExtraBold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minjidat</dc:creator>
  <cp:lastModifiedBy>20-A-001</cp:lastModifiedBy>
  <cp:revision>608</cp:revision>
  <dcterms:modified xsi:type="dcterms:W3CDTF">2022-01-14T07:27:29Z</dcterms:modified>
  <cp:version>9.101.41.40534</cp:version>
</cp:coreProperties>
</file>